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25" d="100"/>
          <a:sy n="25" d="100"/>
        </p:scale>
        <p:origin x="1374"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smtClean="0"/>
              <a:t>Click to edit Master title style</a:t>
            </a:r>
            <a:endParaRPr lang="en-US"/>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smtClean="0"/>
              <a:t>Click to edit Master title style</a:t>
            </a:r>
            <a:endParaRPr lang="en-US"/>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75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2199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6A0C29-10DF-4909-BAAF-D32FA740DF4A}"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6A0C29-10DF-4909-BAAF-D32FA740DF4A}" type="datetimeFigureOut">
              <a:rPr lang="en-US" smtClean="0"/>
              <a:t>4/2/2019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6A0C29-10DF-4909-BAAF-D32FA740DF4A}" type="datetimeFigureOut">
              <a:rPr lang="en-US" smtClean="0"/>
              <a:t>4/2/2019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4/2/2019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openxmlformats.org/officeDocument/2006/relationships/image" Target="../media/image13.png"/><Relationship Id="rId3" Type="http://schemas.microsoft.com/office/2007/relationships/hdphoto" Target="../media/hdphoto1.wdp"/><Relationship Id="rId21" Type="http://schemas.microsoft.com/office/2007/relationships/hdphoto" Target="../media/hdphoto5.wdp"/><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jpg"/><Relationship Id="rId2" Type="http://schemas.openxmlformats.org/officeDocument/2006/relationships/image" Target="../media/image1.png"/><Relationship Id="rId16" Type="http://schemas.openxmlformats.org/officeDocument/2006/relationships/image" Target="../media/image11.jpg"/><Relationship Id="rId20" Type="http://schemas.openxmlformats.org/officeDocument/2006/relationships/image" Target="../media/image15.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0.png"/><Relationship Id="rId23" Type="http://schemas.microsoft.com/office/2007/relationships/hdphoto" Target="../media/hdphoto6.wdp"/><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4.wdp"/><Relationship Id="rId22"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0.png"/><Relationship Id="rId10" Type="http://schemas.openxmlformats.org/officeDocument/2006/relationships/image" Target="../media/image10.png"/><Relationship Id="rId4" Type="http://schemas.openxmlformats.org/officeDocument/2006/relationships/image" Target="../media/image19.jpe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jpeg"/><Relationship Id="rId3" Type="http://schemas.openxmlformats.org/officeDocument/2006/relationships/image" Target="../media/image24.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eg"/><Relationship Id="rId25" Type="http://schemas.openxmlformats.org/officeDocument/2006/relationships/image" Target="../media/image45.png"/><Relationship Id="rId2" Type="http://schemas.openxmlformats.org/officeDocument/2006/relationships/image" Target="../media/image23.png"/><Relationship Id="rId16" Type="http://schemas.openxmlformats.org/officeDocument/2006/relationships/image" Target="../media/image36.jpe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png"/><Relationship Id="rId15" Type="http://schemas.openxmlformats.org/officeDocument/2006/relationships/image" Target="../media/image35.jpe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jp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jpg"/><Relationship Id="rId22" Type="http://schemas.openxmlformats.org/officeDocument/2006/relationships/image" Target="../media/image42.PNG"/><Relationship Id="rId27"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39296749" y="711768"/>
            <a:ext cx="3362336" cy="3550732"/>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89561" y="711768"/>
            <a:ext cx="9702448" cy="1633867"/>
          </a:xfrm>
          <a:prstGeom prst="rect">
            <a:avLst/>
          </a:prstGeom>
        </p:spPr>
      </p:pic>
      <p:sp>
        <p:nvSpPr>
          <p:cNvPr id="11" name="TextBox 10"/>
          <p:cNvSpPr txBox="1"/>
          <p:nvPr/>
        </p:nvSpPr>
        <p:spPr>
          <a:xfrm>
            <a:off x="13629533" y="438974"/>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t>Vaporization of Liquid Helium and Low </a:t>
            </a:r>
            <a:r>
              <a:rPr lang="en-US" sz="6000" dirty="0" smtClean="0"/>
              <a:t>Temperature Thermometry</a:t>
            </a:r>
            <a:endParaRPr lang="en-US" dirty="0"/>
          </a:p>
        </p:txBody>
      </p:sp>
      <p:sp>
        <p:nvSpPr>
          <p:cNvPr id="13" name="TextBox 12"/>
          <p:cNvSpPr txBox="1"/>
          <p:nvPr/>
        </p:nvSpPr>
        <p:spPr>
          <a:xfrm>
            <a:off x="33267267" y="1524838"/>
            <a:ext cx="6400800" cy="1200329"/>
          </a:xfrm>
          <a:prstGeom prst="rect">
            <a:avLst/>
          </a:prstGeom>
          <a:noFill/>
        </p:spPr>
        <p:txBody>
          <a:bodyPr wrap="square" rtlCol="0">
            <a:spAutoFit/>
          </a:bodyPr>
          <a:lstStyle/>
          <a:p>
            <a:pPr algn="ctr"/>
            <a:r>
              <a:rPr lang="en-US" sz="3600" dirty="0" smtClean="0"/>
              <a:t>Thomas Collins </a:t>
            </a:r>
          </a:p>
          <a:p>
            <a:r>
              <a:rPr lang="en-US" sz="3600" dirty="0" smtClean="0"/>
              <a:t>Advisor: Professor Karl Slifer </a:t>
            </a:r>
            <a:endParaRPr lang="en-US" sz="3600" dirty="0"/>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4630400" y="3102429"/>
            <a:ext cx="7086600" cy="18614571"/>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1013514" y="3602829"/>
            <a:ext cx="3222556" cy="17108462"/>
          </a:xfrm>
          <a:prstGeom prst="rect">
            <a:avLst/>
          </a:prstGeom>
        </p:spPr>
      </p:pic>
      <p:sp>
        <p:nvSpPr>
          <p:cNvPr id="19" name="TextBox 18"/>
          <p:cNvSpPr txBox="1"/>
          <p:nvPr/>
        </p:nvSpPr>
        <p:spPr>
          <a:xfrm>
            <a:off x="15503094" y="2464704"/>
            <a:ext cx="5257800" cy="1569660"/>
          </a:xfrm>
          <a:prstGeom prst="rect">
            <a:avLst/>
          </a:prstGeom>
          <a:noFill/>
        </p:spPr>
        <p:txBody>
          <a:bodyPr wrap="square" rtlCol="0">
            <a:spAutoFit/>
          </a:bodyPr>
          <a:lstStyle/>
          <a:p>
            <a:r>
              <a:rPr lang="en-US" sz="3200" u="sng" dirty="0" smtClean="0"/>
              <a:t>Magnet and Fridge Assembly</a:t>
            </a:r>
          </a:p>
          <a:p>
            <a:endParaRPr lang="en-US" sz="3200" dirty="0"/>
          </a:p>
          <a:p>
            <a:r>
              <a:rPr lang="en-US" sz="3200" dirty="0" smtClean="0"/>
              <a:t> </a:t>
            </a:r>
            <a:endParaRPr lang="en-US" sz="3200" dirty="0"/>
          </a:p>
        </p:txBody>
      </p:sp>
      <p:sp>
        <p:nvSpPr>
          <p:cNvPr id="23" name="TextBox 22"/>
          <p:cNvSpPr txBox="1"/>
          <p:nvPr/>
        </p:nvSpPr>
        <p:spPr>
          <a:xfrm>
            <a:off x="21390623" y="3231577"/>
            <a:ext cx="5758386" cy="1569660"/>
          </a:xfrm>
          <a:prstGeom prst="rect">
            <a:avLst/>
          </a:prstGeom>
          <a:noFill/>
        </p:spPr>
        <p:txBody>
          <a:bodyPr wrap="square" rtlCol="0">
            <a:spAutoFit/>
          </a:bodyPr>
          <a:lstStyle/>
          <a:p>
            <a:r>
              <a:rPr lang="en-US" sz="3200" u="sng" dirty="0" smtClean="0"/>
              <a:t>Fridge Assembly</a:t>
            </a:r>
          </a:p>
          <a:p>
            <a:r>
              <a:rPr lang="en-US" sz="3200" dirty="0" smtClean="0"/>
              <a:t> </a:t>
            </a:r>
          </a:p>
          <a:p>
            <a:endParaRPr lang="en-US" sz="3200" u="sng" dirty="0"/>
          </a:p>
        </p:txBody>
      </p:sp>
      <p:sp>
        <p:nvSpPr>
          <p:cNvPr id="3" name="TextBox 2"/>
          <p:cNvSpPr txBox="1"/>
          <p:nvPr/>
        </p:nvSpPr>
        <p:spPr>
          <a:xfrm>
            <a:off x="29959190" y="30576816"/>
            <a:ext cx="13381889" cy="15696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4000" dirty="0" smtClean="0"/>
              <a:t>Acknowledgements</a:t>
            </a:r>
          </a:p>
          <a:p>
            <a:pPr algn="ctr"/>
            <a:r>
              <a:rPr lang="en-US" sz="2800" dirty="0" smtClean="0"/>
              <a:t>A huge thank you to all the members of Slifer and Long Lab, Karl Slifer, Elena Long, David Ruth, Nathaly Santiesteban, and Tristian Anderson for all the support </a:t>
            </a:r>
            <a:endParaRPr lang="en-US" sz="6000" dirty="0"/>
          </a:p>
        </p:txBody>
      </p:sp>
      <mc:AlternateContent xmlns:mc="http://schemas.openxmlformats.org/markup-compatibility/2006" xmlns:a14="http://schemas.microsoft.com/office/drawing/2010/main">
        <mc:Choice Requires="a14">
          <p:sp>
            <p:nvSpPr>
              <p:cNvPr id="4" name="TextBox 3"/>
              <p:cNvSpPr txBox="1"/>
              <p:nvPr/>
            </p:nvSpPr>
            <p:spPr>
              <a:xfrm>
                <a:off x="29959190" y="4173869"/>
                <a:ext cx="13574199" cy="809811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Low Temperature Thermometry Calibration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smtClean="0"/>
              </a:p>
              <a:p>
                <a:pPr algn="ctr"/>
                <a:r>
                  <a:rPr lang="en-US" sz="2800" dirty="0"/>
                  <a:t>a = 2.36862708</a:t>
                </a:r>
              </a:p>
              <a:p>
                <a:pPr algn="ctr"/>
                <a:r>
                  <a:rPr lang="en-US" sz="2800" dirty="0"/>
                  <a:t>b = 0.66027805</a:t>
                </a:r>
              </a:p>
              <a:p>
                <a:pPr algn="ctr"/>
                <a:r>
                  <a:rPr lang="en-US" sz="2800" dirty="0"/>
                  <a:t>c = </a:t>
                </a:r>
                <a:r>
                  <a:rPr lang="en-US" sz="2800" dirty="0" smtClean="0"/>
                  <a:t>0.77520692</a:t>
                </a:r>
              </a:p>
              <a:p>
                <a:pPr algn="ctr"/>
                <a:endParaRPr lang="en-US" sz="2800" dirty="0"/>
              </a:p>
              <a:p>
                <a:pPr algn="ctr"/>
                <a:endParaRPr lang="en-US" sz="2800" dirty="0" smtClean="0"/>
              </a:p>
              <a:p>
                <a:pPr algn="ctr"/>
                <a:endParaRPr lang="en-US" sz="4000" dirty="0"/>
              </a:p>
              <a:p>
                <a:pPr algn="ctr"/>
                <a:endParaRPr lang="en-US" sz="4000" dirty="0" smtClean="0"/>
              </a:p>
              <a:p>
                <a:pPr algn="ctr"/>
                <a:endParaRPr lang="en-US" sz="4000" dirty="0" smtClean="0"/>
              </a:p>
              <a:p>
                <a:pPr algn="ctr"/>
                <a:endParaRPr lang="en-US" sz="4000" dirty="0"/>
              </a:p>
              <a:p>
                <a:pPr algn="ctr"/>
                <a:endParaRPr lang="en-US" sz="4000" dirty="0" smtClean="0"/>
              </a:p>
              <a:p>
                <a:pPr algn="ctr"/>
                <a:endParaRPr lang="en-US" sz="4000" dirty="0"/>
              </a:p>
              <a:p>
                <a:endParaRPr lang="en-US" sz="4800" dirty="0"/>
              </a:p>
            </p:txBody>
          </p:sp>
        </mc:Choice>
        <mc:Fallback xmlns="">
          <p:sp>
            <p:nvSpPr>
              <p:cNvPr id="4" name="TextBox 3"/>
              <p:cNvSpPr txBox="1">
                <a:spLocks noRot="1" noChangeAspect="1" noMove="1" noResize="1" noEditPoints="1" noAdjustHandles="1" noChangeArrowheads="1" noChangeShapeType="1" noTextEdit="1"/>
              </p:cNvSpPr>
              <p:nvPr/>
            </p:nvSpPr>
            <p:spPr>
              <a:xfrm>
                <a:off x="29959190" y="4173869"/>
                <a:ext cx="13574199" cy="8098114"/>
              </a:xfrm>
              <a:prstGeom prst="rect">
                <a:avLst/>
              </a:prstGeom>
              <a:blipFill>
                <a:blip r:embed="rId9"/>
                <a:stretch>
                  <a:fillRect t="-1355"/>
                </a:stretch>
              </a:blipFill>
              <a:ln>
                <a:noFill/>
              </a:ln>
            </p:spPr>
            <p:txBody>
              <a:bodyPr/>
              <a:lstStyle/>
              <a:p>
                <a:r>
                  <a:rPr lang="en-US">
                    <a:noFill/>
                  </a:rPr>
                  <a:t> </a:t>
                </a:r>
              </a:p>
            </p:txBody>
          </p:sp>
        </mc:Fallback>
      </mc:AlternateContent>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90832" y="7162028"/>
            <a:ext cx="5510914" cy="4133186"/>
          </a:xfrm>
          <a:prstGeom prst="rect">
            <a:avLst/>
          </a:prstGeom>
          <a:ln>
            <a:solidFill>
              <a:schemeClr val="tx1"/>
            </a:solidFill>
          </a:ln>
        </p:spPr>
      </p:pic>
      <p:sp>
        <p:nvSpPr>
          <p:cNvPr id="5" name="TextBox 4"/>
          <p:cNvSpPr txBox="1"/>
          <p:nvPr/>
        </p:nvSpPr>
        <p:spPr>
          <a:xfrm>
            <a:off x="29530661" y="21074249"/>
            <a:ext cx="13999873"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800" dirty="0" smtClean="0"/>
              <a:t>Thermal Results</a:t>
            </a:r>
          </a:p>
          <a:p>
            <a:pPr algn="ctr"/>
            <a:r>
              <a:rPr lang="en-US" sz="4800" dirty="0" smtClean="0"/>
              <a:t> </a:t>
            </a:r>
            <a:r>
              <a:rPr lang="en-US" sz="2800" dirty="0" smtClean="0"/>
              <a:t>The following graphs consist of experimental data collected during the March 2019 cooldown. </a:t>
            </a: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72851" y="22807663"/>
            <a:ext cx="5480409" cy="4110307"/>
          </a:xfrm>
          <a:prstGeom prst="rect">
            <a:avLst/>
          </a:prstGeom>
          <a:ln>
            <a:solidFill>
              <a:schemeClr val="tx1"/>
            </a:solidFill>
          </a:ln>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59190" y="22807664"/>
            <a:ext cx="5480409" cy="4110307"/>
          </a:xfrm>
          <a:prstGeom prst="rect">
            <a:avLst/>
          </a:prstGeom>
          <a:ln>
            <a:solidFill>
              <a:schemeClr val="tx1"/>
            </a:solidFill>
          </a:ln>
        </p:spPr>
      </p:pic>
      <p:sp>
        <p:nvSpPr>
          <p:cNvPr id="8" name="TextBox 7"/>
          <p:cNvSpPr txBox="1"/>
          <p:nvPr/>
        </p:nvSpPr>
        <p:spPr>
          <a:xfrm>
            <a:off x="30201220" y="11668816"/>
            <a:ext cx="13090138" cy="935025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Thermal Analysis of the Heating Cartridge</a:t>
            </a:r>
          </a:p>
          <a:p>
            <a:pPr algn="ctr"/>
            <a:r>
              <a:rPr lang="en-US" sz="2800" dirty="0" smtClean="0"/>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smtClean="0"/>
              <a:t>i</a:t>
            </a:r>
            <a:r>
              <a:rPr lang="en-US" sz="2800" dirty="0" smtClean="0"/>
              <a:t>) shows the dissipation from a top down viewpoint and Figure (ii) shows a side profile. Thermal analysis was done using SOLIDWORKS.  </a:t>
            </a:r>
          </a:p>
          <a:p>
            <a:endParaRPr lang="en-US" sz="4800" dirty="0"/>
          </a:p>
          <a:p>
            <a:endParaRPr lang="en-US" dirty="0" smtClean="0"/>
          </a:p>
          <a:p>
            <a:endParaRPr lang="en-US" dirty="0"/>
          </a:p>
          <a:p>
            <a:endParaRPr lang="en-US" dirty="0" smtClean="0"/>
          </a:p>
          <a:p>
            <a:endParaRPr lang="en-US" dirty="0"/>
          </a:p>
        </p:txBody>
      </p:sp>
      <p:pic>
        <p:nvPicPr>
          <p:cNvPr id="30" name="Picture 29"/>
          <p:cNvPicPr>
            <a:picLocks noChangeAspect="1"/>
          </p:cNvPicPr>
          <p:nvPr/>
        </p:nvPicPr>
        <p:blipFill>
          <a:blip r:embed="rId13" cstate="hqprint">
            <a:extLst>
              <a:ext uri="{BEBA8EAE-BF5A-486C-A8C5-ECC9F3942E4B}">
                <a14:imgProps xmlns:a14="http://schemas.microsoft.com/office/drawing/2010/main">
                  <a14:imgLayer r:embed="rId14">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611865" y="10294926"/>
            <a:ext cx="4849561" cy="2242922"/>
          </a:xfrm>
          <a:prstGeom prst="rect">
            <a:avLst/>
          </a:prstGeom>
        </p:spPr>
      </p:pic>
      <p:sp>
        <p:nvSpPr>
          <p:cNvPr id="9" name="TextBox 8"/>
          <p:cNvSpPr txBox="1"/>
          <p:nvPr/>
        </p:nvSpPr>
        <p:spPr>
          <a:xfrm>
            <a:off x="23911833" y="10177744"/>
            <a:ext cx="6612850" cy="3847207"/>
          </a:xfrm>
          <a:prstGeom prst="rect">
            <a:avLst/>
          </a:prstGeom>
          <a:noFill/>
        </p:spPr>
        <p:txBody>
          <a:bodyPr wrap="square" rtlCol="0">
            <a:spAutoFit/>
          </a:bodyPr>
          <a:lstStyle/>
          <a:p>
            <a:r>
              <a:rPr lang="en-US" sz="3200" u="sng" dirty="0" smtClean="0"/>
              <a:t>Heating Cartridge and Thermometry</a:t>
            </a:r>
          </a:p>
          <a:p>
            <a:r>
              <a:rPr lang="en-US" sz="3200" u="sng" dirty="0" smtClean="0"/>
              <a:t>  </a:t>
            </a:r>
            <a:endParaRPr lang="en-US" sz="3200" u="sng" dirty="0"/>
          </a:p>
          <a:p>
            <a:r>
              <a:rPr lang="en-US" sz="3200" u="sng" dirty="0" smtClean="0"/>
              <a:t>                                               </a:t>
            </a:r>
          </a:p>
          <a:p>
            <a:endParaRPr lang="en-US" sz="3200" u="sng" dirty="0"/>
          </a:p>
          <a:p>
            <a:r>
              <a:rPr lang="en-US" sz="2800" dirty="0" smtClean="0"/>
              <a:t>SOLIDWORKS rendering of the heating </a:t>
            </a:r>
            <a:r>
              <a:rPr lang="en-US" sz="2800" dirty="0"/>
              <a:t>c</a:t>
            </a:r>
            <a:r>
              <a:rPr lang="en-US" sz="2800" dirty="0" smtClean="0"/>
              <a:t>artridge and Allen Bradly thermometry assembly. Located On the second baffle above the separator</a:t>
            </a:r>
            <a:r>
              <a:rPr lang="en-US" sz="3200" dirty="0" smtClean="0"/>
              <a:t>.  </a:t>
            </a:r>
            <a:endParaRPr lang="en-US" sz="3200" dirty="0"/>
          </a:p>
        </p:txBody>
      </p:sp>
      <p:pic>
        <p:nvPicPr>
          <p:cNvPr id="38" name="Picture 37"/>
          <p:cNvPicPr>
            <a:picLocks noChangeAspect="1"/>
          </p:cNvPicPr>
          <p:nvPr/>
        </p:nvPicPr>
        <p:blipFill rotWithShape="1">
          <a:blip r:embed="rId15"/>
          <a:srcRect l="31466" t="21756" r="34477" b="16561"/>
          <a:stretch/>
        </p:blipFill>
        <p:spPr>
          <a:xfrm>
            <a:off x="23996532" y="15396335"/>
            <a:ext cx="1164524" cy="3750161"/>
          </a:xfrm>
          <a:prstGeom prst="rect">
            <a:avLst/>
          </a:prstGeom>
        </p:spPr>
      </p:pic>
      <p:sp>
        <p:nvSpPr>
          <p:cNvPr id="39" name="TextBox 38"/>
          <p:cNvSpPr txBox="1"/>
          <p:nvPr/>
        </p:nvSpPr>
        <p:spPr>
          <a:xfrm>
            <a:off x="24013369" y="14736870"/>
            <a:ext cx="5945821" cy="3231654"/>
          </a:xfrm>
          <a:prstGeom prst="rect">
            <a:avLst/>
          </a:prstGeom>
          <a:noFill/>
        </p:spPr>
        <p:txBody>
          <a:bodyPr wrap="square" rtlCol="0">
            <a:spAutoFit/>
          </a:bodyPr>
          <a:lstStyle/>
          <a:p>
            <a:r>
              <a:rPr lang="en-US" sz="3200" u="sng" dirty="0" smtClean="0"/>
              <a:t>Tempo Doped Araldite Target</a:t>
            </a:r>
          </a:p>
          <a:p>
            <a:r>
              <a:rPr lang="en-US" sz="3200" dirty="0" smtClean="0"/>
              <a:t>             </a:t>
            </a:r>
            <a:r>
              <a:rPr lang="en-US" sz="2800" dirty="0" smtClean="0"/>
              <a:t>Target stick containing the</a:t>
            </a:r>
          </a:p>
          <a:p>
            <a:r>
              <a:rPr lang="en-US" sz="2800" dirty="0" smtClean="0"/>
              <a:t>               Alpha and Beta target in </a:t>
            </a:r>
          </a:p>
          <a:p>
            <a:r>
              <a:rPr lang="en-US" sz="2800" dirty="0" smtClean="0"/>
              <a:t>               3</a:t>
            </a:r>
            <a:r>
              <a:rPr lang="en-US" sz="2800" baseline="30000" dirty="0" smtClean="0"/>
              <a:t>rd</a:t>
            </a:r>
            <a:r>
              <a:rPr lang="en-US" sz="2800" dirty="0" smtClean="0"/>
              <a:t> and 4</a:t>
            </a:r>
            <a:r>
              <a:rPr lang="en-US" sz="2800" baseline="30000" dirty="0" smtClean="0"/>
              <a:t>th</a:t>
            </a:r>
            <a:r>
              <a:rPr lang="en-US" sz="2800" dirty="0" smtClean="0"/>
              <a:t> cups. Located </a:t>
            </a:r>
          </a:p>
          <a:p>
            <a:r>
              <a:rPr lang="en-US" sz="2800" dirty="0" smtClean="0"/>
              <a:t>               on the end of the target </a:t>
            </a:r>
          </a:p>
          <a:p>
            <a:r>
              <a:rPr lang="en-US" sz="2800" dirty="0" smtClean="0"/>
              <a:t>               ladder on the bottom of </a:t>
            </a:r>
          </a:p>
          <a:p>
            <a:r>
              <a:rPr lang="en-US" sz="2800" dirty="0" smtClean="0"/>
              <a:t>               the fridge. </a:t>
            </a:r>
            <a:endParaRPr lang="en-US" sz="2800" dirty="0"/>
          </a:p>
        </p:txBody>
      </p:sp>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440160" y="15016866"/>
            <a:ext cx="5654214" cy="2870193"/>
          </a:xfrm>
          <a:prstGeom prst="rect">
            <a:avLst/>
          </a:prstGeom>
          <a:ln>
            <a:solidFill>
              <a:schemeClr val="tx1"/>
            </a:solidFill>
          </a:ln>
        </p:spPr>
      </p:pic>
      <p:pic>
        <p:nvPicPr>
          <p:cNvPr id="41" name="Pictur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746289" y="15016866"/>
            <a:ext cx="6235179" cy="2847924"/>
          </a:xfrm>
          <a:prstGeom prst="rect">
            <a:avLst/>
          </a:prstGeom>
          <a:ln>
            <a:solidFill>
              <a:schemeClr val="tx1"/>
            </a:solidFill>
          </a:ln>
        </p:spPr>
      </p:pic>
      <p:sp>
        <p:nvSpPr>
          <p:cNvPr id="16" name="TextBox 15"/>
          <p:cNvSpPr txBox="1"/>
          <p:nvPr/>
        </p:nvSpPr>
        <p:spPr>
          <a:xfrm>
            <a:off x="14075687" y="21889263"/>
            <a:ext cx="14629872" cy="106984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numCol="3" rtlCol="0">
            <a:spAutoFit/>
          </a:bodyPr>
          <a:lstStyle/>
          <a:p>
            <a:pPr algn="ctr"/>
            <a:endParaRPr lang="en-US" sz="2800" dirty="0" smtClean="0"/>
          </a:p>
          <a:p>
            <a:pPr algn="ctr"/>
            <a:endParaRPr lang="en-US" sz="2800" dirty="0" smtClean="0"/>
          </a:p>
          <a:p>
            <a:pPr algn="ctr"/>
            <a:endParaRPr lang="en-US" sz="2800" dirty="0" smtClean="0"/>
          </a:p>
          <a:p>
            <a:pPr algn="ctr"/>
            <a:r>
              <a:rPr lang="en-US" sz="2800" dirty="0" smtClean="0"/>
              <a:t>Mercury iTC</a:t>
            </a:r>
            <a:endParaRPr lang="en-US" sz="2800" dirty="0"/>
          </a:p>
          <a:p>
            <a:pPr algn="ctr"/>
            <a:endParaRPr lang="en-US" sz="2800" dirty="0" smtClean="0"/>
          </a:p>
          <a:p>
            <a:pPr algn="ctr"/>
            <a:endParaRPr lang="en-US" sz="2800" dirty="0"/>
          </a:p>
          <a:p>
            <a:pPr algn="ctr"/>
            <a:endParaRPr lang="en-US" sz="2800" dirty="0" smtClean="0"/>
          </a:p>
          <a:p>
            <a:pPr algn="ctr"/>
            <a:endParaRPr lang="en-US" sz="2800" dirty="0"/>
          </a:p>
          <a:p>
            <a:pPr algn="ctr"/>
            <a:endParaRPr lang="en-US" sz="2800" dirty="0"/>
          </a:p>
          <a:p>
            <a:pPr algn="ctr"/>
            <a:endParaRPr lang="en-US" sz="2400" dirty="0"/>
          </a:p>
          <a:p>
            <a:pPr algn="ctr"/>
            <a:r>
              <a:rPr lang="en-US" sz="2800" dirty="0" smtClean="0"/>
              <a:t>A </a:t>
            </a:r>
            <a:r>
              <a:rPr lang="en-US" sz="2800" dirty="0"/>
              <a:t>Mercury iTC is a cryogenic programmable intelligent temperature controller. </a:t>
            </a:r>
            <a:r>
              <a:rPr lang="en-US" sz="2800" dirty="0" smtClean="0"/>
              <a:t>This </a:t>
            </a:r>
            <a:r>
              <a:rPr lang="en-US" sz="2800" dirty="0"/>
              <a:t>was used to monitor temperature and resistance, while controlling the heating cartridge though a set point </a:t>
            </a:r>
            <a:r>
              <a:rPr lang="en-US" sz="2800" dirty="0" smtClean="0"/>
              <a:t>temperature</a:t>
            </a:r>
            <a:r>
              <a:rPr lang="en-US" sz="2800" dirty="0"/>
              <a:t> </a:t>
            </a:r>
            <a:r>
              <a:rPr lang="en-US" sz="2800" dirty="0" smtClean="0"/>
              <a:t>or heat flow (%). A set point temperature would use a PID feedback loop to regulate the cryostat temperature. (See Figure </a:t>
            </a:r>
            <a:r>
              <a:rPr lang="en-US" sz="2800" dirty="0" err="1" smtClean="0"/>
              <a:t>i</a:t>
            </a:r>
            <a:r>
              <a:rPr lang="en-US" sz="2800" dirty="0" smtClean="0"/>
              <a:t>). The heat flow (%) setting would send the heating element with a set % of the max voltage. </a:t>
            </a:r>
            <a:endParaRPr lang="en-US" sz="4000" dirty="0" smtClean="0"/>
          </a:p>
          <a:p>
            <a:pPr algn="ctr"/>
            <a:endParaRPr lang="en-US" sz="4000" dirty="0" smtClean="0"/>
          </a:p>
          <a:p>
            <a:pPr algn="ctr"/>
            <a:r>
              <a:rPr lang="en-US" sz="4000" dirty="0" smtClean="0"/>
              <a:t>Heating Element System</a:t>
            </a:r>
            <a:endParaRPr lang="en-US" sz="4400" dirty="0" smtClean="0"/>
          </a:p>
          <a:p>
            <a:pPr algn="ctr"/>
            <a:r>
              <a:rPr lang="en-US" sz="2800" dirty="0" smtClean="0"/>
              <a:t>19 Pin Connection</a:t>
            </a:r>
          </a:p>
          <a:p>
            <a:pPr algn="ctr"/>
            <a:endParaRPr lang="en-US" sz="2800" dirty="0" smtClean="0"/>
          </a:p>
          <a:p>
            <a:pPr algn="ctr"/>
            <a:endParaRPr lang="en-US" sz="2800" dirty="0"/>
          </a:p>
          <a:p>
            <a:pPr algn="ctr"/>
            <a:endParaRPr lang="en-US" sz="2800" dirty="0"/>
          </a:p>
          <a:p>
            <a:pPr algn="ctr"/>
            <a:endParaRPr lang="en-US" sz="2800" dirty="0" smtClean="0"/>
          </a:p>
          <a:p>
            <a:pPr algn="ctr"/>
            <a:endParaRPr lang="en-US" sz="2800" dirty="0"/>
          </a:p>
          <a:p>
            <a:pPr algn="ctr"/>
            <a:endParaRPr lang="en-US" sz="2800" dirty="0" smtClean="0"/>
          </a:p>
          <a:p>
            <a:pPr algn="ctr"/>
            <a:r>
              <a:rPr lang="en-US" sz="2800" dirty="0" smtClean="0"/>
              <a:t>A D9 connector ran from the back of the Mercury iTC to the 19 pin connector. A 19 pin connector was used for electrical connections between the lab space and the vacuum environment. It carried four leads, two for thermometry and two for the heating cartridge. </a:t>
            </a:r>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a:p>
          <a:p>
            <a:pPr algn="ctr"/>
            <a:endParaRPr lang="en-US" sz="2800" dirty="0" smtClean="0"/>
          </a:p>
          <a:p>
            <a:pPr algn="ctr"/>
            <a:endParaRPr lang="en-US" sz="2800" dirty="0" smtClean="0"/>
          </a:p>
          <a:p>
            <a:pPr algn="ctr"/>
            <a:endParaRPr lang="en-US" sz="2800" dirty="0" smtClean="0"/>
          </a:p>
          <a:p>
            <a:pPr algn="ctr"/>
            <a:r>
              <a:rPr lang="en-US" sz="2800" dirty="0" smtClean="0"/>
              <a:t>Heating Element </a:t>
            </a:r>
          </a:p>
          <a:p>
            <a:pPr algn="ctr"/>
            <a:endParaRPr lang="en-US" sz="2800" dirty="0" smtClean="0"/>
          </a:p>
          <a:p>
            <a:pPr algn="ctr"/>
            <a:endParaRPr lang="en-US" sz="2800" dirty="0"/>
          </a:p>
          <a:p>
            <a:pPr algn="ctr"/>
            <a:endParaRPr lang="en-US" sz="2800" dirty="0"/>
          </a:p>
          <a:p>
            <a:pPr algn="ctr"/>
            <a:endParaRPr lang="en-US" sz="2800" dirty="0" smtClean="0"/>
          </a:p>
          <a:p>
            <a:pPr algn="ctr"/>
            <a:endParaRPr lang="en-US" sz="2800" dirty="0"/>
          </a:p>
          <a:p>
            <a:pPr algn="ctr"/>
            <a:endParaRPr lang="en-US" sz="2800" dirty="0" smtClean="0"/>
          </a:p>
          <a:p>
            <a:pPr algn="ctr"/>
            <a:r>
              <a:rPr lang="en-US" sz="2800" dirty="0" smtClean="0"/>
              <a:t>The </a:t>
            </a:r>
            <a:r>
              <a:rPr lang="en-US" sz="2800" dirty="0"/>
              <a:t>heating cartridge and Allen Bradley resistor separated by a copper baffle. Wiring consisted of magnet wire and </a:t>
            </a:r>
            <a:r>
              <a:rPr lang="en-US" sz="2800" dirty="0" smtClean="0"/>
              <a:t>spade </a:t>
            </a:r>
            <a:r>
              <a:rPr lang="en-US" sz="2800" dirty="0"/>
              <a:t>clips connections</a:t>
            </a:r>
            <a:r>
              <a:rPr lang="en-US" sz="2800" dirty="0" smtClean="0"/>
              <a:t>. 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59" name="TextBox 58"/>
          <p:cNvSpPr txBox="1"/>
          <p:nvPr/>
        </p:nvSpPr>
        <p:spPr>
          <a:xfrm>
            <a:off x="29959190" y="27027519"/>
            <a:ext cx="6047873" cy="1815882"/>
          </a:xfrm>
          <a:prstGeom prst="rect">
            <a:avLst/>
          </a:prstGeom>
          <a:noFill/>
        </p:spPr>
        <p:txBody>
          <a:bodyPr wrap="square" rtlCol="0">
            <a:spAutoFit/>
          </a:bodyPr>
          <a:lstStyle/>
          <a:p>
            <a:r>
              <a:rPr lang="en-US" sz="2800" dirty="0"/>
              <a:t>Figure 1 is a graphical visualization of the h</a:t>
            </a:r>
            <a:r>
              <a:rPr lang="en-US" sz="2800" dirty="0" smtClean="0"/>
              <a:t>eater </a:t>
            </a:r>
            <a:r>
              <a:rPr lang="en-US" sz="2800" dirty="0"/>
              <a:t>equilibrating to a set point temperature of 100 K</a:t>
            </a:r>
            <a:r>
              <a:rPr lang="en-US" sz="2800" dirty="0" smtClean="0"/>
              <a:t>.   </a:t>
            </a:r>
            <a:endParaRPr lang="en-US" sz="4800" dirty="0"/>
          </a:p>
          <a:p>
            <a:endParaRPr lang="en-US" sz="2800" dirty="0"/>
          </a:p>
        </p:txBody>
      </p:sp>
      <p:pic>
        <p:nvPicPr>
          <p:cNvPr id="35" name="Picture 3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68747" y="4610921"/>
            <a:ext cx="5544075" cy="4158056"/>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9" cstate="hqprint">
            <a:extLst>
              <a:ext uri="{28A0092B-C50C-407E-A947-70E740481C1C}">
                <a14:useLocalDpi xmlns:a14="http://schemas.microsoft.com/office/drawing/2010/main" val="0"/>
              </a:ext>
            </a:extLst>
          </a:blip>
          <a:srcRect l="11930" t="1086" r="24226"/>
          <a:stretch/>
        </p:blipFill>
        <p:spPr>
          <a:xfrm>
            <a:off x="24719686" y="23736993"/>
            <a:ext cx="2983373" cy="2434548"/>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20" cstate="hqprint">
            <a:extLst>
              <a:ext uri="{BEBA8EAE-BF5A-486C-A8C5-ECC9F3942E4B}">
                <a14:imgProps xmlns:a14="http://schemas.microsoft.com/office/drawing/2010/main">
                  <a14:imgLayer r:embed="rId21">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704743" y="23681533"/>
            <a:ext cx="2983371" cy="2422867"/>
          </a:xfrm>
          <a:prstGeom prst="rect">
            <a:avLst/>
          </a:prstGeom>
        </p:spPr>
      </p:pic>
      <p:sp>
        <p:nvSpPr>
          <p:cNvPr id="2" name="TextBox 1"/>
          <p:cNvSpPr txBox="1"/>
          <p:nvPr/>
        </p:nvSpPr>
        <p:spPr>
          <a:xfrm>
            <a:off x="36748978" y="27089926"/>
            <a:ext cx="6781556" cy="3108543"/>
          </a:xfrm>
          <a:prstGeom prst="rect">
            <a:avLst/>
          </a:prstGeom>
          <a:noFill/>
        </p:spPr>
        <p:txBody>
          <a:bodyPr wrap="square" rtlCol="0">
            <a:spAutoFit/>
          </a:bodyPr>
          <a:lstStyle/>
          <a:p>
            <a:r>
              <a:rPr lang="en-US" sz="2800" dirty="0" smtClean="0"/>
              <a:t>Figure 2 shows the heater turning off from an set temperature, once 150 sec pass the heater is turned on again. This visualization proves the effectiveness of the heater on the fridge baffles by the </a:t>
            </a:r>
            <a:r>
              <a:rPr lang="en-US" sz="2800" dirty="0"/>
              <a:t>corresponding fluctuation </a:t>
            </a:r>
            <a:r>
              <a:rPr lang="en-US" sz="2800" dirty="0" smtClean="0"/>
              <a:t>between voltage and temperature. </a:t>
            </a:r>
            <a:endParaRPr lang="en-US" sz="2800" dirty="0"/>
          </a:p>
        </p:txBody>
      </p:sp>
      <p:pic>
        <p:nvPicPr>
          <p:cNvPr id="33" name="Picture 32"/>
          <p:cNvPicPr>
            <a:picLocks noChangeAspect="1"/>
          </p:cNvPicPr>
          <p:nvPr/>
        </p:nvPicPr>
        <p:blipFill rotWithShape="1">
          <a:blip r:embed="rId22">
            <a:extLst>
              <a:ext uri="{BEBA8EAE-BF5A-486C-A8C5-ECC9F3942E4B}">
                <a14:imgProps xmlns:a14="http://schemas.microsoft.com/office/drawing/2010/main">
                  <a14:imgLayer r:embed="rId23">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81586" y="23795610"/>
            <a:ext cx="3886200" cy="2166625"/>
          </a:xfrm>
          <a:prstGeom prst="rect">
            <a:avLst/>
          </a:prstGeom>
        </p:spPr>
      </p:pic>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4111471"/>
            <a:ext cx="20698802" cy="180388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2874" y="6523174"/>
            <a:ext cx="36752762" cy="16786859"/>
          </a:xfrm>
          <a:prstGeom prst="rect">
            <a:avLst/>
          </a:prstGeom>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23463" b="13479"/>
          <a:stretch/>
        </p:blipFill>
        <p:spPr>
          <a:xfrm>
            <a:off x="1106770" y="23072921"/>
            <a:ext cx="23337276" cy="8277727"/>
          </a:xfrm>
          <a:prstGeom prst="rect">
            <a:avLst/>
          </a:prstGeom>
        </p:spPr>
      </p:pic>
      <p:pic>
        <p:nvPicPr>
          <p:cNvPr id="13" name="Picture 12"/>
          <p:cNvPicPr>
            <a:picLocks noChangeAspect="1"/>
          </p:cNvPicPr>
          <p:nvPr/>
        </p:nvPicPr>
        <p:blipFill rotWithShape="1">
          <a:blip r:embed="rId10"/>
          <a:srcRect l="31466" t="21756" r="34477" b="16561"/>
          <a:stretch/>
        </p:blipFill>
        <p:spPr>
          <a:xfrm>
            <a:off x="36047806" y="25721736"/>
            <a:ext cx="1926772" cy="6204857"/>
          </a:xfrm>
          <a:prstGeom prst="rect">
            <a:avLst/>
          </a:prstGeom>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5245</TotalTime>
  <Words>1346</Words>
  <Application>Microsoft Office PowerPoint</Application>
  <PresentationFormat>Custom</PresentationFormat>
  <Paragraphs>167</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Cambria Math</vt:lpstr>
      <vt:lpstr>Optima</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61</cp:revision>
  <dcterms:created xsi:type="dcterms:W3CDTF">2019-03-12T18:14:39Z</dcterms:created>
  <dcterms:modified xsi:type="dcterms:W3CDTF">2019-04-02T19:51:53Z</dcterms:modified>
</cp:coreProperties>
</file>